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8" r:id="rId12"/>
    <p:sldId id="265"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10/28/2020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7C6B8-2EA1-460F-8A81-4DF1C5A0E0B4}"/>
              </a:ext>
            </a:extLst>
          </p:cNvPr>
          <p:cNvSpPr>
            <a:spLocks noGrp="1"/>
          </p:cNvSpPr>
          <p:nvPr>
            <p:ph type="ctrTitle"/>
          </p:nvPr>
        </p:nvSpPr>
        <p:spPr>
          <a:xfrm>
            <a:off x="1876424" y="2016125"/>
            <a:ext cx="8791575" cy="1239837"/>
          </a:xfrm>
        </p:spPr>
        <p:txBody>
          <a:bodyPr/>
          <a:lstStyle/>
          <a:p>
            <a:pPr algn="ctr"/>
            <a:r>
              <a:rPr lang="en-US" dirty="0"/>
              <a:t>Design For Final Project</a:t>
            </a:r>
            <a:endParaRPr lang="en-PH" dirty="0"/>
          </a:p>
        </p:txBody>
      </p:sp>
      <p:sp>
        <p:nvSpPr>
          <p:cNvPr id="3" name="Subtitle 2">
            <a:extLst>
              <a:ext uri="{FF2B5EF4-FFF2-40B4-BE49-F238E27FC236}">
                <a16:creationId xmlns:a16="http://schemas.microsoft.com/office/drawing/2014/main" id="{AF6566CD-42E7-41A0-B3CB-5FFD76259CCE}"/>
              </a:ext>
            </a:extLst>
          </p:cNvPr>
          <p:cNvSpPr>
            <a:spLocks noGrp="1"/>
          </p:cNvSpPr>
          <p:nvPr>
            <p:ph type="subTitle" idx="1"/>
          </p:nvPr>
        </p:nvSpPr>
        <p:spPr>
          <a:xfrm>
            <a:off x="1876424" y="3602038"/>
            <a:ext cx="8791575" cy="570467"/>
          </a:xfrm>
        </p:spPr>
        <p:txBody>
          <a:bodyPr/>
          <a:lstStyle/>
          <a:p>
            <a:pPr algn="ctr"/>
            <a:r>
              <a:rPr lang="en-US" dirty="0"/>
              <a:t>Web Design and Scripting (JS/JQUERY)</a:t>
            </a:r>
            <a:endParaRPr lang="en-PH" dirty="0"/>
          </a:p>
        </p:txBody>
      </p:sp>
      <p:sp>
        <p:nvSpPr>
          <p:cNvPr id="4" name="Subtitle 2">
            <a:extLst>
              <a:ext uri="{FF2B5EF4-FFF2-40B4-BE49-F238E27FC236}">
                <a16:creationId xmlns:a16="http://schemas.microsoft.com/office/drawing/2014/main" id="{391D19D3-1407-49BD-BBA8-AE5A3CFCD00F}"/>
              </a:ext>
            </a:extLst>
          </p:cNvPr>
          <p:cNvSpPr txBox="1">
            <a:spLocks/>
          </p:cNvSpPr>
          <p:nvPr/>
        </p:nvSpPr>
        <p:spPr>
          <a:xfrm>
            <a:off x="9721049" y="6197276"/>
            <a:ext cx="2945906" cy="480211"/>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algn="ctr"/>
            <a:r>
              <a:rPr lang="en-US" sz="1400" dirty="0"/>
              <a:t>Jao, </a:t>
            </a:r>
            <a:r>
              <a:rPr lang="en-US" sz="1400" dirty="0" err="1"/>
              <a:t>hagen</a:t>
            </a:r>
            <a:r>
              <a:rPr lang="en-US" sz="1400" dirty="0"/>
              <a:t> L.</a:t>
            </a:r>
            <a:endParaRPr lang="en-PH" sz="1400" dirty="0"/>
          </a:p>
        </p:txBody>
      </p:sp>
    </p:spTree>
    <p:extLst>
      <p:ext uri="{BB962C8B-B14F-4D97-AF65-F5344CB8AC3E}">
        <p14:creationId xmlns:p14="http://schemas.microsoft.com/office/powerpoint/2010/main" val="12424202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6DB241C-AC2F-4EAF-B018-443126229AA6}"/>
              </a:ext>
            </a:extLst>
          </p:cNvPr>
          <p:cNvSpPr txBox="1"/>
          <p:nvPr/>
        </p:nvSpPr>
        <p:spPr>
          <a:xfrm>
            <a:off x="3221373" y="4258656"/>
            <a:ext cx="5749253" cy="230832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prstClr val="white"/>
                </a:solidFill>
                <a:latin typeface="Tw Cen MT" panose="020B0602020104020603"/>
              </a:rPr>
              <a:t>Responsive Site</a:t>
            </a:r>
            <a:r>
              <a:rPr lang="en-US" sz="1600" dirty="0">
                <a:solidFill>
                  <a:prstClr val="white"/>
                </a:solidFill>
              </a:rPr>
              <a: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prstClr val="white"/>
                </a:solidFill>
                <a:latin typeface="Tw Cen MT" panose="020B0602020104020603"/>
              </a:rPr>
              <a:t>The site is also coded for the contents to adapt based on the user screen size. Simulates real-life scenarios where a significant percentage of users browse e-commerce sites with their smartphones.</a:t>
            </a:r>
          </a:p>
          <a:p>
            <a:pPr marL="285750" indent="-285750">
              <a:buFont typeface="Arial" panose="020B0604020202020204" pitchFamily="34" charset="0"/>
              <a:buChar char="•"/>
            </a:pPr>
            <a:r>
              <a:rPr kumimoji="0" lang="en-US" sz="1600" b="0" i="0" u="none" strike="noStrike" kern="1200" cap="none" spc="0" normalizeH="0" baseline="0" noProof="0" dirty="0">
                <a:ln>
                  <a:noFill/>
                </a:ln>
                <a:solidFill>
                  <a:prstClr val="white"/>
                </a:solidFill>
                <a:effectLst/>
                <a:uLnTx/>
                <a:uFillTx/>
                <a:latin typeface="Tw Cen MT" panose="020B0602020104020603"/>
                <a:ea typeface="+mn-ea"/>
                <a:cs typeface="+mn-cs"/>
              </a:rPr>
              <a:t>When the screen is small enough, the site hides the options for the header, it instead shows an </a:t>
            </a:r>
            <a:r>
              <a:rPr lang="en-US" sz="1600" dirty="0">
                <a:solidFill>
                  <a:prstClr val="white"/>
                </a:solidFill>
                <a:latin typeface="Tw Cen MT" panose="020B0602020104020603"/>
              </a:rPr>
              <a:t>“Expand” </a:t>
            </a:r>
            <a:r>
              <a:rPr kumimoji="0" lang="en-US" sz="1600" b="0" i="0" u="none" strike="noStrike" kern="1200" cap="none" spc="0" normalizeH="0" baseline="0" noProof="0" dirty="0">
                <a:ln>
                  <a:noFill/>
                </a:ln>
                <a:solidFill>
                  <a:prstClr val="white"/>
                </a:solidFill>
                <a:effectLst/>
                <a:uLnTx/>
                <a:uFillTx/>
                <a:latin typeface="Tw Cen MT" panose="020B0602020104020603"/>
                <a:ea typeface="+mn-ea"/>
                <a:cs typeface="+mn-cs"/>
              </a:rPr>
              <a:t>button, which shows the </a:t>
            </a:r>
            <a:r>
              <a:rPr lang="en-US" sz="1600" dirty="0">
                <a:solidFill>
                  <a:prstClr val="white"/>
                </a:solidFill>
                <a:latin typeface="Tw Cen MT" panose="020B0602020104020603"/>
              </a:rPr>
              <a:t>hidden buttons in a vertically listed form.</a:t>
            </a:r>
            <a:endParaRPr kumimoji="0" lang="en-PH" sz="1600" b="0" i="0" u="none" strike="noStrike" kern="1200" cap="none" spc="0" normalizeH="0" baseline="0" noProof="0" dirty="0">
              <a:ln>
                <a:noFill/>
              </a:ln>
              <a:solidFill>
                <a:prstClr val="white"/>
              </a:solidFill>
              <a:effectLst/>
              <a:uLnTx/>
              <a:uFillTx/>
              <a:latin typeface="Tw Cen MT" panose="020B0602020104020603"/>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PH" sz="16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pic>
        <p:nvPicPr>
          <p:cNvPr id="7" name="Content Placeholder 6" descr="A screenshot of a cell phone&#10;&#10;Description automatically generated">
            <a:extLst>
              <a:ext uri="{FF2B5EF4-FFF2-40B4-BE49-F238E27FC236}">
                <a16:creationId xmlns:a16="http://schemas.microsoft.com/office/drawing/2014/main" id="{08685963-8D01-4A00-905A-42A83B9BEACD}"/>
              </a:ext>
            </a:extLst>
          </p:cNvPr>
          <p:cNvPicPr>
            <a:picLocks noGrp="1" noChangeAspect="1"/>
          </p:cNvPicPr>
          <p:nvPr>
            <p:ph idx="1"/>
          </p:nvPr>
        </p:nvPicPr>
        <p:blipFill>
          <a:blip r:embed="rId2"/>
          <a:stretch>
            <a:fillRect/>
          </a:stretch>
        </p:blipFill>
        <p:spPr>
          <a:xfrm>
            <a:off x="3335113" y="230188"/>
            <a:ext cx="2327818" cy="3541712"/>
          </a:xfrm>
          <a:effectLst>
            <a:softEdge rad="25400"/>
          </a:effectLst>
        </p:spPr>
      </p:pic>
      <p:pic>
        <p:nvPicPr>
          <p:cNvPr id="9" name="Picture 8">
            <a:extLst>
              <a:ext uri="{FF2B5EF4-FFF2-40B4-BE49-F238E27FC236}">
                <a16:creationId xmlns:a16="http://schemas.microsoft.com/office/drawing/2014/main" id="{003A9C8F-3B09-447E-9B93-BC91A2D0DC86}"/>
              </a:ext>
            </a:extLst>
          </p:cNvPr>
          <p:cNvPicPr>
            <a:picLocks noChangeAspect="1"/>
          </p:cNvPicPr>
          <p:nvPr/>
        </p:nvPicPr>
        <p:blipFill>
          <a:blip r:embed="rId3"/>
          <a:stretch>
            <a:fillRect/>
          </a:stretch>
        </p:blipFill>
        <p:spPr>
          <a:xfrm>
            <a:off x="6393128" y="230187"/>
            <a:ext cx="2327818" cy="3584237"/>
          </a:xfrm>
          <a:prstGeom prst="rect">
            <a:avLst/>
          </a:prstGeom>
          <a:effectLst>
            <a:softEdge rad="25400"/>
          </a:effectLst>
        </p:spPr>
      </p:pic>
    </p:spTree>
    <p:extLst>
      <p:ext uri="{BB962C8B-B14F-4D97-AF65-F5344CB8AC3E}">
        <p14:creationId xmlns:p14="http://schemas.microsoft.com/office/powerpoint/2010/main" val="3250483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7C6B8-2EA1-460F-8A81-4DF1C5A0E0B4}"/>
              </a:ext>
            </a:extLst>
          </p:cNvPr>
          <p:cNvSpPr>
            <a:spLocks noGrp="1"/>
          </p:cNvSpPr>
          <p:nvPr>
            <p:ph type="ctrTitle"/>
          </p:nvPr>
        </p:nvSpPr>
        <p:spPr/>
        <p:txBody>
          <a:bodyPr/>
          <a:lstStyle/>
          <a:p>
            <a:pPr algn="ctr"/>
            <a:r>
              <a:rPr lang="en-US" dirty="0"/>
              <a:t>User’s manual For Final Project</a:t>
            </a:r>
            <a:endParaRPr lang="en-PH" dirty="0"/>
          </a:p>
        </p:txBody>
      </p:sp>
      <p:sp>
        <p:nvSpPr>
          <p:cNvPr id="3" name="Subtitle 2">
            <a:extLst>
              <a:ext uri="{FF2B5EF4-FFF2-40B4-BE49-F238E27FC236}">
                <a16:creationId xmlns:a16="http://schemas.microsoft.com/office/drawing/2014/main" id="{AF6566CD-42E7-41A0-B3CB-5FFD76259CCE}"/>
              </a:ext>
            </a:extLst>
          </p:cNvPr>
          <p:cNvSpPr>
            <a:spLocks noGrp="1"/>
          </p:cNvSpPr>
          <p:nvPr>
            <p:ph type="subTitle" idx="1"/>
          </p:nvPr>
        </p:nvSpPr>
        <p:spPr>
          <a:xfrm>
            <a:off x="1876424" y="3602038"/>
            <a:ext cx="8791575" cy="570467"/>
          </a:xfrm>
        </p:spPr>
        <p:txBody>
          <a:bodyPr/>
          <a:lstStyle/>
          <a:p>
            <a:pPr algn="ctr"/>
            <a:r>
              <a:rPr lang="en-US" dirty="0"/>
              <a:t>Web Design and Scripting (JS/JQUERY)</a:t>
            </a:r>
            <a:endParaRPr lang="en-PH" dirty="0"/>
          </a:p>
        </p:txBody>
      </p:sp>
    </p:spTree>
    <p:extLst>
      <p:ext uri="{BB962C8B-B14F-4D97-AF65-F5344CB8AC3E}">
        <p14:creationId xmlns:p14="http://schemas.microsoft.com/office/powerpoint/2010/main" val="38018304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EB34D-4E81-4BB1-83D0-ACD3B78DECCA}"/>
              </a:ext>
            </a:extLst>
          </p:cNvPr>
          <p:cNvSpPr>
            <a:spLocks noGrp="1"/>
          </p:cNvSpPr>
          <p:nvPr>
            <p:ph type="title"/>
          </p:nvPr>
        </p:nvSpPr>
        <p:spPr>
          <a:xfrm>
            <a:off x="1143000" y="662169"/>
            <a:ext cx="9906000" cy="685384"/>
          </a:xfrm>
        </p:spPr>
        <p:txBody>
          <a:bodyPr/>
          <a:lstStyle/>
          <a:p>
            <a:r>
              <a:rPr lang="en-US" dirty="0"/>
              <a:t>User Manual (page 1)</a:t>
            </a:r>
            <a:endParaRPr lang="en-PH" dirty="0"/>
          </a:p>
        </p:txBody>
      </p:sp>
      <p:sp>
        <p:nvSpPr>
          <p:cNvPr id="3" name="Text Placeholder 2">
            <a:extLst>
              <a:ext uri="{FF2B5EF4-FFF2-40B4-BE49-F238E27FC236}">
                <a16:creationId xmlns:a16="http://schemas.microsoft.com/office/drawing/2014/main" id="{EA566B7E-C868-4173-B9E4-C983302FC976}"/>
              </a:ext>
            </a:extLst>
          </p:cNvPr>
          <p:cNvSpPr>
            <a:spLocks noGrp="1"/>
          </p:cNvSpPr>
          <p:nvPr>
            <p:ph type="body" idx="1"/>
          </p:nvPr>
        </p:nvSpPr>
        <p:spPr>
          <a:xfrm>
            <a:off x="819149" y="1499953"/>
            <a:ext cx="10553701" cy="5281847"/>
          </a:xfrm>
        </p:spPr>
        <p:txBody>
          <a:bodyPr>
            <a:normAutofit fontScale="92500" lnSpcReduction="10000"/>
          </a:bodyPr>
          <a:lstStyle/>
          <a:p>
            <a:pPr marL="285750" indent="-285750">
              <a:lnSpc>
                <a:spcPct val="100000"/>
              </a:lnSpc>
              <a:spcBef>
                <a:spcPts val="1200"/>
              </a:spcBef>
              <a:buFont typeface="Arial" panose="020B0604020202020204" pitchFamily="34" charset="0"/>
              <a:buChar char="•"/>
            </a:pPr>
            <a:r>
              <a:rPr lang="en-US" dirty="0"/>
              <a:t>The site is quite simple, it is rather focused on individual product details page, and their photos’ proper formatting (edited manually to have a 1:1 ratio for uniformity).</a:t>
            </a:r>
          </a:p>
          <a:p>
            <a:pPr marL="285750" indent="-285750">
              <a:lnSpc>
                <a:spcPct val="100000"/>
              </a:lnSpc>
              <a:spcBef>
                <a:spcPts val="1200"/>
              </a:spcBef>
              <a:buFont typeface="Arial" panose="020B0604020202020204" pitchFamily="34" charset="0"/>
              <a:buChar char="•"/>
            </a:pPr>
            <a:r>
              <a:rPr lang="en-US" dirty="0"/>
              <a:t>Home page (index)</a:t>
            </a:r>
          </a:p>
          <a:p>
            <a:pPr marL="800100" lvl="1" indent="-342900">
              <a:lnSpc>
                <a:spcPct val="100000"/>
              </a:lnSpc>
              <a:spcBef>
                <a:spcPts val="1200"/>
              </a:spcBef>
              <a:buFont typeface="Wingdings" panose="05000000000000000000" pitchFamily="2" charset="2"/>
              <a:buChar char="§"/>
            </a:pPr>
            <a:r>
              <a:rPr lang="en-US" dirty="0"/>
              <a:t>Design Section of this PPT has already discussed the Home Page extensively, so no new info are needed here.</a:t>
            </a:r>
          </a:p>
          <a:p>
            <a:pPr marL="742950" lvl="1" indent="-285750">
              <a:lnSpc>
                <a:spcPct val="100000"/>
              </a:lnSpc>
              <a:spcBef>
                <a:spcPts val="1200"/>
              </a:spcBef>
              <a:buFont typeface="Wingdings" panose="05000000000000000000" pitchFamily="2" charset="2"/>
              <a:buChar char="§"/>
            </a:pPr>
            <a:r>
              <a:rPr lang="en-US" dirty="0"/>
              <a:t>With simplicity in mind, I made the site using only either of the 3 color palettes for my design: Black, White, and Blue (with lighter or darker shades)</a:t>
            </a:r>
          </a:p>
          <a:p>
            <a:pPr marL="285750" indent="-285750">
              <a:lnSpc>
                <a:spcPct val="100000"/>
              </a:lnSpc>
              <a:spcBef>
                <a:spcPts val="1200"/>
              </a:spcBef>
              <a:buFont typeface="Arial" panose="020B0604020202020204" pitchFamily="34" charset="0"/>
              <a:buChar char="•"/>
            </a:pPr>
            <a:r>
              <a:rPr lang="en-US" dirty="0"/>
              <a:t>Products page</a:t>
            </a:r>
          </a:p>
          <a:p>
            <a:pPr marL="800100" lvl="1" indent="-342900">
              <a:lnSpc>
                <a:spcPct val="100000"/>
              </a:lnSpc>
              <a:spcBef>
                <a:spcPts val="1200"/>
              </a:spcBef>
              <a:buFont typeface="Wingdings" panose="05000000000000000000" pitchFamily="2" charset="2"/>
              <a:buChar char="§"/>
            </a:pPr>
            <a:r>
              <a:rPr lang="en-US" dirty="0"/>
              <a:t>Lists all products and prices on this page. They are clickable and links to their respective Product Details Page. They also have star icons on them to make it look like a real e-commerce site.</a:t>
            </a:r>
          </a:p>
          <a:p>
            <a:pPr marL="285750" indent="-285750">
              <a:lnSpc>
                <a:spcPct val="100000"/>
              </a:lnSpc>
              <a:spcBef>
                <a:spcPts val="1200"/>
              </a:spcBef>
              <a:buFont typeface="Arial" panose="020B0604020202020204" pitchFamily="34" charset="0"/>
              <a:buChar char="•"/>
            </a:pPr>
            <a:r>
              <a:rPr lang="en-US" dirty="0"/>
              <a:t>Product details page</a:t>
            </a:r>
          </a:p>
          <a:p>
            <a:pPr marL="742950" lvl="1" indent="-285750">
              <a:lnSpc>
                <a:spcPct val="100000"/>
              </a:lnSpc>
              <a:spcBef>
                <a:spcPts val="1200"/>
              </a:spcBef>
              <a:buFont typeface="Wingdings" panose="05000000000000000000" pitchFamily="2" charset="2"/>
              <a:buChar char="§"/>
            </a:pPr>
            <a:r>
              <a:rPr lang="en-US" dirty="0"/>
              <a:t>Individual products have their own pages here.</a:t>
            </a:r>
          </a:p>
          <a:p>
            <a:pPr marL="742950" lvl="1" indent="-285750">
              <a:lnSpc>
                <a:spcPct val="100000"/>
              </a:lnSpc>
              <a:spcBef>
                <a:spcPts val="1200"/>
              </a:spcBef>
              <a:buFont typeface="Wingdings" panose="05000000000000000000" pitchFamily="2" charset="2"/>
              <a:buChar char="§"/>
            </a:pPr>
            <a:r>
              <a:rPr lang="en-US" dirty="0"/>
              <a:t>Features multiple images for each product, with thumbnails that are clickable to show a larger image.</a:t>
            </a:r>
          </a:p>
          <a:p>
            <a:pPr marL="742950" lvl="1" indent="-285750">
              <a:lnSpc>
                <a:spcPct val="100000"/>
              </a:lnSpc>
              <a:spcBef>
                <a:spcPts val="1200"/>
              </a:spcBef>
              <a:buFont typeface="Wingdings" panose="05000000000000000000" pitchFamily="2" charset="2"/>
              <a:buChar char="§"/>
            </a:pPr>
            <a:r>
              <a:rPr lang="en-US" dirty="0"/>
              <a:t>User can also see the item’s quick details here, their price, and Go to Cart button.</a:t>
            </a:r>
          </a:p>
          <a:p>
            <a:pPr marL="742950" lvl="1" indent="-285750">
              <a:lnSpc>
                <a:spcPct val="100000"/>
              </a:lnSpc>
              <a:spcBef>
                <a:spcPts val="1200"/>
              </a:spcBef>
              <a:buFont typeface="Wingdings" panose="05000000000000000000" pitchFamily="2" charset="2"/>
              <a:buChar char="§"/>
            </a:pPr>
            <a:r>
              <a:rPr lang="en-US" dirty="0"/>
              <a:t>At the lower part, there is a section of “Related Products”, which are all clickable together with the “View More” link.</a:t>
            </a:r>
          </a:p>
        </p:txBody>
      </p:sp>
    </p:spTree>
    <p:extLst>
      <p:ext uri="{BB962C8B-B14F-4D97-AF65-F5344CB8AC3E}">
        <p14:creationId xmlns:p14="http://schemas.microsoft.com/office/powerpoint/2010/main" val="1063423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EB34D-4E81-4BB1-83D0-ACD3B78DECCA}"/>
              </a:ext>
            </a:extLst>
          </p:cNvPr>
          <p:cNvSpPr>
            <a:spLocks noGrp="1"/>
          </p:cNvSpPr>
          <p:nvPr>
            <p:ph type="title"/>
          </p:nvPr>
        </p:nvSpPr>
        <p:spPr>
          <a:xfrm>
            <a:off x="1141411" y="738369"/>
            <a:ext cx="9906000" cy="685384"/>
          </a:xfrm>
        </p:spPr>
        <p:txBody>
          <a:bodyPr/>
          <a:lstStyle/>
          <a:p>
            <a:r>
              <a:rPr lang="en-US" dirty="0"/>
              <a:t>User Manual (page 2)</a:t>
            </a:r>
            <a:endParaRPr lang="en-PH" dirty="0"/>
          </a:p>
        </p:txBody>
      </p:sp>
      <p:sp>
        <p:nvSpPr>
          <p:cNvPr id="3" name="Text Placeholder 2">
            <a:extLst>
              <a:ext uri="{FF2B5EF4-FFF2-40B4-BE49-F238E27FC236}">
                <a16:creationId xmlns:a16="http://schemas.microsoft.com/office/drawing/2014/main" id="{EA566B7E-C868-4173-B9E4-C983302FC976}"/>
              </a:ext>
            </a:extLst>
          </p:cNvPr>
          <p:cNvSpPr>
            <a:spLocks noGrp="1"/>
          </p:cNvSpPr>
          <p:nvPr>
            <p:ph type="body" idx="1"/>
          </p:nvPr>
        </p:nvSpPr>
        <p:spPr>
          <a:xfrm>
            <a:off x="1141411" y="1648147"/>
            <a:ext cx="10126664" cy="4886003"/>
          </a:xfrm>
        </p:spPr>
        <p:txBody>
          <a:bodyPr>
            <a:normAutofit/>
          </a:bodyPr>
          <a:lstStyle/>
          <a:p>
            <a:pPr marL="285750" indent="-285750">
              <a:lnSpc>
                <a:spcPct val="100000"/>
              </a:lnSpc>
              <a:spcBef>
                <a:spcPts val="1200"/>
              </a:spcBef>
              <a:buFont typeface="Arial" panose="020B0604020202020204" pitchFamily="34" charset="0"/>
              <a:buChar char="•"/>
            </a:pPr>
            <a:r>
              <a:rPr lang="en-US" dirty="0"/>
              <a:t>About Page</a:t>
            </a:r>
          </a:p>
          <a:p>
            <a:pPr marL="742950" lvl="1" indent="-285750">
              <a:lnSpc>
                <a:spcPct val="100000"/>
              </a:lnSpc>
              <a:spcBef>
                <a:spcPts val="1200"/>
              </a:spcBef>
              <a:buFont typeface="Wingdings" panose="05000000000000000000" pitchFamily="2" charset="2"/>
              <a:buChar char="§"/>
            </a:pPr>
            <a:r>
              <a:rPr lang="en-US" dirty="0"/>
              <a:t>Simple page that has a few words about the company’s description and a mock-up picture of websites that have featured </a:t>
            </a:r>
            <a:r>
              <a:rPr lang="en-US" dirty="0" err="1"/>
              <a:t>Lazapee</a:t>
            </a:r>
            <a:r>
              <a:rPr lang="en-US" dirty="0"/>
              <a:t>.</a:t>
            </a:r>
          </a:p>
          <a:p>
            <a:pPr marL="742950" lvl="1" indent="-285750">
              <a:lnSpc>
                <a:spcPct val="100000"/>
              </a:lnSpc>
              <a:spcBef>
                <a:spcPts val="1200"/>
              </a:spcBef>
              <a:buFont typeface="Wingdings" panose="05000000000000000000" pitchFamily="2" charset="2"/>
              <a:buChar char="§"/>
            </a:pPr>
            <a:r>
              <a:rPr lang="en-US" dirty="0"/>
              <a:t>Also has a clickable button that supposedly links to free promos… SUPPOSEDLY.</a:t>
            </a:r>
          </a:p>
          <a:p>
            <a:pPr marL="285750" indent="-285750">
              <a:lnSpc>
                <a:spcPct val="100000"/>
              </a:lnSpc>
              <a:spcBef>
                <a:spcPts val="1200"/>
              </a:spcBef>
              <a:buFont typeface="Arial" panose="020B0604020202020204" pitchFamily="34" charset="0"/>
              <a:buChar char="•"/>
            </a:pPr>
            <a:r>
              <a:rPr lang="en-US" dirty="0"/>
              <a:t>Cart Page</a:t>
            </a:r>
          </a:p>
          <a:p>
            <a:pPr marL="742950" lvl="1" indent="-285750">
              <a:lnSpc>
                <a:spcPct val="100000"/>
              </a:lnSpc>
              <a:spcBef>
                <a:spcPts val="1200"/>
              </a:spcBef>
              <a:buFont typeface="Wingdings" panose="05000000000000000000" pitchFamily="2" charset="2"/>
              <a:buChar char="§"/>
            </a:pPr>
            <a:r>
              <a:rPr lang="en-US" dirty="0"/>
              <a:t>Has a list of all available items (pictures are clickable), their prices, and the “Quantity” textbox that lets the user input the number they want to order (default in 0).</a:t>
            </a:r>
          </a:p>
          <a:p>
            <a:pPr marL="742950" lvl="1" indent="-285750">
              <a:lnSpc>
                <a:spcPct val="100000"/>
              </a:lnSpc>
              <a:spcBef>
                <a:spcPts val="1200"/>
              </a:spcBef>
              <a:buFont typeface="Wingdings" panose="05000000000000000000" pitchFamily="2" charset="2"/>
              <a:buChar char="§"/>
            </a:pPr>
            <a:r>
              <a:rPr lang="en-US" dirty="0"/>
              <a:t>The “Subtotal” text columns auto-updates based on the product of their item’s price and the number the user inputs in the “Quantity” textbox.</a:t>
            </a:r>
          </a:p>
          <a:p>
            <a:pPr marL="742950" lvl="1" indent="-285750">
              <a:lnSpc>
                <a:spcPct val="100000"/>
              </a:lnSpc>
              <a:spcBef>
                <a:spcPts val="1200"/>
              </a:spcBef>
              <a:buFont typeface="Wingdings" panose="05000000000000000000" pitchFamily="2" charset="2"/>
              <a:buChar char="§"/>
            </a:pPr>
            <a:r>
              <a:rPr lang="en-US" dirty="0"/>
              <a:t>“Total” button adds the numbers of all “Subtotal” texts.</a:t>
            </a:r>
          </a:p>
          <a:p>
            <a:pPr marL="742950" lvl="1" indent="-285750">
              <a:lnSpc>
                <a:spcPct val="100000"/>
              </a:lnSpc>
              <a:spcBef>
                <a:spcPts val="1200"/>
              </a:spcBef>
              <a:buFont typeface="Wingdings" panose="05000000000000000000" pitchFamily="2" charset="2"/>
              <a:buChar char="§"/>
            </a:pPr>
            <a:endParaRPr lang="en-US" dirty="0"/>
          </a:p>
          <a:p>
            <a:pPr lvl="1" algn="ctr">
              <a:lnSpc>
                <a:spcPct val="100000"/>
              </a:lnSpc>
              <a:spcBef>
                <a:spcPts val="1200"/>
              </a:spcBef>
            </a:pPr>
            <a:r>
              <a:rPr lang="en-US" sz="2400" dirty="0"/>
              <a:t>Thank You!</a:t>
            </a:r>
          </a:p>
        </p:txBody>
      </p:sp>
      <p:sp>
        <p:nvSpPr>
          <p:cNvPr id="4" name="Text Placeholder 2">
            <a:extLst>
              <a:ext uri="{FF2B5EF4-FFF2-40B4-BE49-F238E27FC236}">
                <a16:creationId xmlns:a16="http://schemas.microsoft.com/office/drawing/2014/main" id="{2C1F8D50-0522-4D84-BFC0-2371F9BB2B5F}"/>
              </a:ext>
            </a:extLst>
          </p:cNvPr>
          <p:cNvSpPr txBox="1">
            <a:spLocks/>
          </p:cNvSpPr>
          <p:nvPr/>
        </p:nvSpPr>
        <p:spPr>
          <a:xfrm>
            <a:off x="1581150" y="5561861"/>
            <a:ext cx="4694236" cy="1196683"/>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800" kern="1200" cap="all" baseline="0">
                <a:solidFill>
                  <a:schemeClr val="tx1">
                    <a:tint val="75000"/>
                  </a:schemeClr>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9pPr>
          </a:lstStyle>
          <a:p>
            <a:endParaRPr lang="en-US" sz="1200" dirty="0"/>
          </a:p>
        </p:txBody>
      </p:sp>
    </p:spTree>
    <p:extLst>
      <p:ext uri="{BB962C8B-B14F-4D97-AF65-F5344CB8AC3E}">
        <p14:creationId xmlns:p14="http://schemas.microsoft.com/office/powerpoint/2010/main" val="3608694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DD880-E2C7-4C33-B15C-8750F7914E3E}"/>
              </a:ext>
            </a:extLst>
          </p:cNvPr>
          <p:cNvSpPr>
            <a:spLocks noGrp="1"/>
          </p:cNvSpPr>
          <p:nvPr>
            <p:ph type="title"/>
          </p:nvPr>
        </p:nvSpPr>
        <p:spPr/>
        <p:txBody>
          <a:bodyPr/>
          <a:lstStyle/>
          <a:p>
            <a:r>
              <a:rPr lang="en-PH" dirty="0"/>
              <a:t>Web App Title: </a:t>
            </a:r>
            <a:r>
              <a:rPr lang="en-PH" dirty="0" err="1"/>
              <a:t>Lazapee</a:t>
            </a:r>
            <a:endParaRPr lang="en-PH" dirty="0"/>
          </a:p>
        </p:txBody>
      </p:sp>
      <p:pic>
        <p:nvPicPr>
          <p:cNvPr id="6" name="Content Placeholder 6" descr="A screen shot of a computer&#10;&#10;Description automatically generated">
            <a:extLst>
              <a:ext uri="{FF2B5EF4-FFF2-40B4-BE49-F238E27FC236}">
                <a16:creationId xmlns:a16="http://schemas.microsoft.com/office/drawing/2014/main" id="{03476ADA-544B-4F52-9E39-D295591F8944}"/>
              </a:ext>
            </a:extLst>
          </p:cNvPr>
          <p:cNvPicPr>
            <a:picLocks noChangeAspect="1"/>
          </p:cNvPicPr>
          <p:nvPr/>
        </p:nvPicPr>
        <p:blipFill>
          <a:blip r:embed="rId2"/>
          <a:stretch>
            <a:fillRect/>
          </a:stretch>
        </p:blipFill>
        <p:spPr>
          <a:xfrm>
            <a:off x="1280927" y="2233228"/>
            <a:ext cx="9626970" cy="3541712"/>
          </a:xfrm>
          <a:prstGeom prst="rect">
            <a:avLst/>
          </a:prstGeom>
          <a:effectLst>
            <a:softEdge rad="50800"/>
          </a:effectLst>
        </p:spPr>
      </p:pic>
    </p:spTree>
    <p:extLst>
      <p:ext uri="{BB962C8B-B14F-4D97-AF65-F5344CB8AC3E}">
        <p14:creationId xmlns:p14="http://schemas.microsoft.com/office/powerpoint/2010/main" val="21988567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EB34D-4E81-4BB1-83D0-ACD3B78DECCA}"/>
              </a:ext>
            </a:extLst>
          </p:cNvPr>
          <p:cNvSpPr>
            <a:spLocks noGrp="1"/>
          </p:cNvSpPr>
          <p:nvPr>
            <p:ph type="title"/>
          </p:nvPr>
        </p:nvSpPr>
        <p:spPr>
          <a:xfrm>
            <a:off x="1141411" y="1296139"/>
            <a:ext cx="9906000" cy="685384"/>
          </a:xfrm>
        </p:spPr>
        <p:txBody>
          <a:bodyPr/>
          <a:lstStyle/>
          <a:p>
            <a:r>
              <a:rPr lang="en-US" dirty="0"/>
              <a:t>Description:</a:t>
            </a:r>
            <a:endParaRPr lang="en-PH" dirty="0"/>
          </a:p>
        </p:txBody>
      </p:sp>
      <p:sp>
        <p:nvSpPr>
          <p:cNvPr id="3" name="Text Placeholder 2">
            <a:extLst>
              <a:ext uri="{FF2B5EF4-FFF2-40B4-BE49-F238E27FC236}">
                <a16:creationId xmlns:a16="http://schemas.microsoft.com/office/drawing/2014/main" id="{EA566B7E-C868-4173-B9E4-C983302FC976}"/>
              </a:ext>
            </a:extLst>
          </p:cNvPr>
          <p:cNvSpPr>
            <a:spLocks noGrp="1"/>
          </p:cNvSpPr>
          <p:nvPr>
            <p:ph type="body" idx="1"/>
          </p:nvPr>
        </p:nvSpPr>
        <p:spPr>
          <a:xfrm>
            <a:off x="1141411" y="2613317"/>
            <a:ext cx="9906000" cy="1196683"/>
          </a:xfrm>
        </p:spPr>
        <p:txBody>
          <a:bodyPr>
            <a:normAutofit/>
          </a:bodyPr>
          <a:lstStyle/>
          <a:p>
            <a:r>
              <a:rPr lang="en-US" dirty="0"/>
              <a:t>	</a:t>
            </a:r>
            <a:r>
              <a:rPr lang="en-US" dirty="0" err="1"/>
              <a:t>Lazapee</a:t>
            </a:r>
            <a:r>
              <a:rPr lang="en-US" dirty="0"/>
              <a:t> is an e-commerce website that specializes in computer parts and accessories from the entry level, to pc building enthusiasts. The site is also designed to be responsive to users that have smaller screen sizes, such as smartphones. </a:t>
            </a:r>
          </a:p>
        </p:txBody>
      </p:sp>
      <p:sp>
        <p:nvSpPr>
          <p:cNvPr id="4" name="Text Placeholder 2">
            <a:extLst>
              <a:ext uri="{FF2B5EF4-FFF2-40B4-BE49-F238E27FC236}">
                <a16:creationId xmlns:a16="http://schemas.microsoft.com/office/drawing/2014/main" id="{2C1F8D50-0522-4D84-BFC0-2371F9BB2B5F}"/>
              </a:ext>
            </a:extLst>
          </p:cNvPr>
          <p:cNvSpPr txBox="1">
            <a:spLocks/>
          </p:cNvSpPr>
          <p:nvPr/>
        </p:nvSpPr>
        <p:spPr>
          <a:xfrm>
            <a:off x="1581150" y="5561861"/>
            <a:ext cx="4694236" cy="1196683"/>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800" kern="1200" cap="all" baseline="0">
                <a:solidFill>
                  <a:schemeClr val="tx1">
                    <a:tint val="75000"/>
                  </a:schemeClr>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800" kern="1200">
                <a:solidFill>
                  <a:schemeClr val="tx1">
                    <a:tint val="75000"/>
                  </a:schemeClr>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600" kern="1200">
                <a:solidFill>
                  <a:schemeClr val="tx1">
                    <a:tint val="75000"/>
                  </a:schemeClr>
                </a:solidFill>
                <a:latin typeface="+mn-lt"/>
                <a:ea typeface="+mn-ea"/>
                <a:cs typeface="+mn-cs"/>
              </a:defRPr>
            </a:lvl9pPr>
          </a:lstStyle>
          <a:p>
            <a:r>
              <a:rPr lang="en-US" sz="1200" dirty="0"/>
              <a:t>P.s.</a:t>
            </a:r>
          </a:p>
          <a:p>
            <a:r>
              <a:rPr lang="en-US" sz="1200" dirty="0"/>
              <a:t>designer for this site does not have any experience prior to the subject which he will pass this to, so the design is rather simple</a:t>
            </a:r>
          </a:p>
        </p:txBody>
      </p:sp>
    </p:spTree>
    <p:extLst>
      <p:ext uri="{BB962C8B-B14F-4D97-AF65-F5344CB8AC3E}">
        <p14:creationId xmlns:p14="http://schemas.microsoft.com/office/powerpoint/2010/main" val="1834158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BE0B0-B22E-4D33-8B1D-4CD1D2039257}"/>
              </a:ext>
            </a:extLst>
          </p:cNvPr>
          <p:cNvSpPr>
            <a:spLocks noGrp="1"/>
          </p:cNvSpPr>
          <p:nvPr>
            <p:ph type="title"/>
          </p:nvPr>
        </p:nvSpPr>
        <p:spPr>
          <a:xfrm>
            <a:off x="2532063" y="2580971"/>
            <a:ext cx="3230562" cy="1696057"/>
          </a:xfrm>
        </p:spPr>
        <p:txBody>
          <a:bodyPr/>
          <a:lstStyle/>
          <a:p>
            <a:r>
              <a:rPr lang="en-US" dirty="0"/>
              <a:t>Web design</a:t>
            </a:r>
            <a:br>
              <a:rPr lang="en-US" dirty="0"/>
            </a:br>
            <a:r>
              <a:rPr lang="en-US" dirty="0"/>
              <a:t>(home page)</a:t>
            </a:r>
            <a:endParaRPr lang="en-PH" dirty="0"/>
          </a:p>
        </p:txBody>
      </p:sp>
      <p:pic>
        <p:nvPicPr>
          <p:cNvPr id="5" name="Content Placeholder 4" descr="A screenshot of a computer&#10;&#10;Description automatically generated">
            <a:extLst>
              <a:ext uri="{FF2B5EF4-FFF2-40B4-BE49-F238E27FC236}">
                <a16:creationId xmlns:a16="http://schemas.microsoft.com/office/drawing/2014/main" id="{89072AB5-9C64-4845-8B45-83A9F6242624}"/>
              </a:ext>
            </a:extLst>
          </p:cNvPr>
          <p:cNvPicPr>
            <a:picLocks noGrp="1" noChangeAspect="1"/>
          </p:cNvPicPr>
          <p:nvPr>
            <p:ph idx="1"/>
          </p:nvPr>
        </p:nvPicPr>
        <p:blipFill>
          <a:blip r:embed="rId2"/>
          <a:stretch>
            <a:fillRect/>
          </a:stretch>
        </p:blipFill>
        <p:spPr>
          <a:xfrm>
            <a:off x="6094412" y="280987"/>
            <a:ext cx="2853973" cy="6296026"/>
          </a:xfrm>
          <a:effectLst>
            <a:softEdge rad="25400"/>
          </a:effectLst>
        </p:spPr>
      </p:pic>
    </p:spTree>
    <p:extLst>
      <p:ext uri="{BB962C8B-B14F-4D97-AF65-F5344CB8AC3E}">
        <p14:creationId xmlns:p14="http://schemas.microsoft.com/office/powerpoint/2010/main" val="1017785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6DB241C-AC2F-4EAF-B018-443126229AA6}"/>
              </a:ext>
            </a:extLst>
          </p:cNvPr>
          <p:cNvSpPr txBox="1"/>
          <p:nvPr/>
        </p:nvSpPr>
        <p:spPr>
          <a:xfrm>
            <a:off x="1851593" y="4076291"/>
            <a:ext cx="8488809" cy="1323439"/>
          </a:xfrm>
          <a:prstGeom prst="rect">
            <a:avLst/>
          </a:prstGeom>
          <a:noFill/>
        </p:spPr>
        <p:txBody>
          <a:bodyPr wrap="square" rtlCol="0">
            <a:spAutoFit/>
          </a:bodyPr>
          <a:lstStyle/>
          <a:p>
            <a:r>
              <a:rPr lang="en-US" sz="1600" dirty="0"/>
              <a:t>Header:</a:t>
            </a:r>
          </a:p>
          <a:p>
            <a:pPr marL="285750" indent="-285750">
              <a:buFont typeface="Arial" panose="020B0604020202020204" pitchFamily="34" charset="0"/>
              <a:buChar char="•"/>
            </a:pPr>
            <a:r>
              <a:rPr lang="en-US" sz="1600" dirty="0"/>
              <a:t>“Products” links to a complete list of items, or </a:t>
            </a:r>
            <a:r>
              <a:rPr lang="en-PH" sz="1600" dirty="0"/>
              <a:t>All Products Page</a:t>
            </a:r>
            <a:r>
              <a:rPr lang="en-US" sz="1600" dirty="0"/>
              <a:t>.</a:t>
            </a:r>
          </a:p>
          <a:p>
            <a:pPr marL="285750" indent="-285750">
              <a:buFont typeface="Arial" panose="020B0604020202020204" pitchFamily="34" charset="0"/>
              <a:buChar char="•"/>
            </a:pPr>
            <a:r>
              <a:rPr lang="en-PH" sz="1600" dirty="0"/>
              <a:t>“About” links to the shop’s description.</a:t>
            </a:r>
          </a:p>
          <a:p>
            <a:pPr marL="285750" indent="-285750">
              <a:buFont typeface="Arial" panose="020B0604020202020204" pitchFamily="34" charset="0"/>
              <a:buChar char="•"/>
            </a:pPr>
            <a:r>
              <a:rPr lang="en-PH" sz="1600" dirty="0"/>
              <a:t>Shopping cart icon links to Cart Page that shows all items.</a:t>
            </a:r>
          </a:p>
          <a:p>
            <a:pPr marL="285750" indent="-285750">
              <a:buFont typeface="Arial" panose="020B0604020202020204" pitchFamily="34" charset="0"/>
              <a:buChar char="•"/>
            </a:pPr>
            <a:r>
              <a:rPr lang="en-PH" sz="1600" dirty="0"/>
              <a:t>“Browse Now” is a button that leads to All Products Page, too</a:t>
            </a:r>
          </a:p>
        </p:txBody>
      </p:sp>
      <p:pic>
        <p:nvPicPr>
          <p:cNvPr id="7" name="Content Placeholder 6" descr="A screen shot of a computer&#10;&#10;Description automatically generated">
            <a:extLst>
              <a:ext uri="{FF2B5EF4-FFF2-40B4-BE49-F238E27FC236}">
                <a16:creationId xmlns:a16="http://schemas.microsoft.com/office/drawing/2014/main" id="{7CD44B76-F549-46D4-AAB4-B7A1D32A4610}"/>
              </a:ext>
            </a:extLst>
          </p:cNvPr>
          <p:cNvPicPr>
            <a:picLocks noGrp="1" noChangeAspect="1"/>
          </p:cNvPicPr>
          <p:nvPr>
            <p:ph idx="1"/>
          </p:nvPr>
        </p:nvPicPr>
        <p:blipFill>
          <a:blip r:embed="rId2"/>
          <a:stretch>
            <a:fillRect/>
          </a:stretch>
        </p:blipFill>
        <p:spPr>
          <a:xfrm>
            <a:off x="1282513" y="127725"/>
            <a:ext cx="9626970" cy="3541712"/>
          </a:xfrm>
          <a:effectLst>
            <a:softEdge rad="50800"/>
          </a:effectLst>
        </p:spPr>
      </p:pic>
    </p:spTree>
    <p:extLst>
      <p:ext uri="{BB962C8B-B14F-4D97-AF65-F5344CB8AC3E}">
        <p14:creationId xmlns:p14="http://schemas.microsoft.com/office/powerpoint/2010/main" val="1950607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6DB241C-AC2F-4EAF-B018-443126229AA6}"/>
              </a:ext>
            </a:extLst>
          </p:cNvPr>
          <p:cNvSpPr txBox="1"/>
          <p:nvPr/>
        </p:nvSpPr>
        <p:spPr>
          <a:xfrm>
            <a:off x="2605152" y="4573441"/>
            <a:ext cx="6981689" cy="1323439"/>
          </a:xfrm>
          <a:prstGeom prst="rect">
            <a:avLst/>
          </a:prstGeom>
          <a:noFill/>
        </p:spPr>
        <p:txBody>
          <a:bodyPr wrap="square" rtlCol="0">
            <a:spAutoFit/>
          </a:bodyPr>
          <a:lstStyle/>
          <a:p>
            <a:r>
              <a:rPr lang="en-US" sz="1600" dirty="0"/>
              <a:t>Home Page Featured Category:</a:t>
            </a:r>
          </a:p>
          <a:p>
            <a:pPr marL="285750" indent="-285750">
              <a:buFont typeface="Arial" panose="020B0604020202020204" pitchFamily="34" charset="0"/>
              <a:buChar char="•"/>
            </a:pPr>
            <a:r>
              <a:rPr lang="en-US" sz="1600" dirty="0"/>
              <a:t>Top row is pretty much eye candy (Not clickable) </a:t>
            </a:r>
          </a:p>
          <a:p>
            <a:pPr marL="285750" indent="-285750">
              <a:buFont typeface="Arial" panose="020B0604020202020204" pitchFamily="34" charset="0"/>
              <a:buChar char="•"/>
            </a:pPr>
            <a:r>
              <a:rPr lang="en-PH" sz="1600" dirty="0"/>
              <a:t>Row below “Featured Products” and “Latest Products” are clickable and have animation.</a:t>
            </a:r>
          </a:p>
          <a:p>
            <a:endParaRPr lang="en-PH" sz="1600" dirty="0"/>
          </a:p>
        </p:txBody>
      </p:sp>
      <p:pic>
        <p:nvPicPr>
          <p:cNvPr id="11" name="Content Placeholder 10" descr="Graphical user interface, website&#10;&#10;Description automatically generated">
            <a:extLst>
              <a:ext uri="{FF2B5EF4-FFF2-40B4-BE49-F238E27FC236}">
                <a16:creationId xmlns:a16="http://schemas.microsoft.com/office/drawing/2014/main" id="{A8CA522D-27E0-4992-BA1F-9BA751258842}"/>
              </a:ext>
            </a:extLst>
          </p:cNvPr>
          <p:cNvPicPr>
            <a:picLocks noGrp="1" noChangeAspect="1"/>
          </p:cNvPicPr>
          <p:nvPr>
            <p:ph idx="1"/>
          </p:nvPr>
        </p:nvPicPr>
        <p:blipFill>
          <a:blip r:embed="rId2"/>
          <a:stretch>
            <a:fillRect/>
          </a:stretch>
        </p:blipFill>
        <p:spPr>
          <a:xfrm>
            <a:off x="3894640" y="83489"/>
            <a:ext cx="4402712" cy="4489952"/>
          </a:xfrm>
          <a:effectLst>
            <a:softEdge rad="25400"/>
          </a:effectLst>
        </p:spPr>
      </p:pic>
    </p:spTree>
    <p:extLst>
      <p:ext uri="{BB962C8B-B14F-4D97-AF65-F5344CB8AC3E}">
        <p14:creationId xmlns:p14="http://schemas.microsoft.com/office/powerpoint/2010/main" val="6116688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6DB241C-AC2F-4EAF-B018-443126229AA6}"/>
              </a:ext>
            </a:extLst>
          </p:cNvPr>
          <p:cNvSpPr txBox="1"/>
          <p:nvPr/>
        </p:nvSpPr>
        <p:spPr>
          <a:xfrm>
            <a:off x="3350360" y="4138436"/>
            <a:ext cx="5491280" cy="1077218"/>
          </a:xfrm>
          <a:prstGeom prst="rect">
            <a:avLst/>
          </a:prstGeom>
          <a:noFill/>
        </p:spPr>
        <p:txBody>
          <a:bodyPr wrap="square" rtlCol="0">
            <a:spAutoFit/>
          </a:bodyPr>
          <a:lstStyle/>
          <a:p>
            <a:r>
              <a:rPr lang="en-US" sz="1600" dirty="0"/>
              <a:t>Home Page Exclusive Section:</a:t>
            </a:r>
          </a:p>
          <a:p>
            <a:pPr marL="285750" indent="-285750">
              <a:buFont typeface="Arial" panose="020B0604020202020204" pitchFamily="34" charset="0"/>
              <a:buChar char="•"/>
            </a:pPr>
            <a:r>
              <a:rPr lang="en-US" sz="1600" dirty="0"/>
              <a:t>Simulates exclusive offers found on real e-commerce websites.</a:t>
            </a:r>
          </a:p>
          <a:p>
            <a:pPr marL="285750" indent="-285750">
              <a:buFont typeface="Arial" panose="020B0604020202020204" pitchFamily="34" charset="0"/>
              <a:buChar char="•"/>
            </a:pPr>
            <a:r>
              <a:rPr lang="en-US" sz="1600" dirty="0"/>
              <a:t>“Buy Now” links to the item’s specific Product Details Page.</a:t>
            </a:r>
            <a:endParaRPr lang="en-PH" sz="1600" dirty="0"/>
          </a:p>
          <a:p>
            <a:endParaRPr lang="en-PH" sz="1600" dirty="0"/>
          </a:p>
        </p:txBody>
      </p:sp>
      <p:pic>
        <p:nvPicPr>
          <p:cNvPr id="5" name="Content Placeholder 4" descr="Graphical user interface, text, chat or text message&#10;&#10;Description automatically generated">
            <a:extLst>
              <a:ext uri="{FF2B5EF4-FFF2-40B4-BE49-F238E27FC236}">
                <a16:creationId xmlns:a16="http://schemas.microsoft.com/office/drawing/2014/main" id="{B14D6D94-9877-41F0-8E11-1781546C3BBE}"/>
              </a:ext>
            </a:extLst>
          </p:cNvPr>
          <p:cNvPicPr>
            <a:picLocks noGrp="1" noChangeAspect="1"/>
          </p:cNvPicPr>
          <p:nvPr>
            <p:ph idx="1"/>
          </p:nvPr>
        </p:nvPicPr>
        <p:blipFill>
          <a:blip r:embed="rId2"/>
          <a:stretch>
            <a:fillRect/>
          </a:stretch>
        </p:blipFill>
        <p:spPr>
          <a:xfrm>
            <a:off x="2267821" y="1050641"/>
            <a:ext cx="7656358" cy="2467836"/>
          </a:xfrm>
          <a:effectLst>
            <a:softEdge rad="25400"/>
          </a:effectLst>
        </p:spPr>
      </p:pic>
    </p:spTree>
    <p:extLst>
      <p:ext uri="{BB962C8B-B14F-4D97-AF65-F5344CB8AC3E}">
        <p14:creationId xmlns:p14="http://schemas.microsoft.com/office/powerpoint/2010/main" val="217295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6DB241C-AC2F-4EAF-B018-443126229AA6}"/>
              </a:ext>
            </a:extLst>
          </p:cNvPr>
          <p:cNvSpPr txBox="1"/>
          <p:nvPr/>
        </p:nvSpPr>
        <p:spPr>
          <a:xfrm>
            <a:off x="3221372" y="4271602"/>
            <a:ext cx="5749253" cy="1077218"/>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Tw Cen MT" panose="020B0602020104020603"/>
                <a:ea typeface="+mn-ea"/>
                <a:cs typeface="+mn-cs"/>
              </a:rPr>
              <a:t>Home Page</a:t>
            </a:r>
            <a:r>
              <a:rPr lang="en-US" sz="1600" dirty="0">
                <a:solidFill>
                  <a:prstClr val="white"/>
                </a:solidFill>
              </a:rPr>
              <a:t> Testimonial Section: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Tw Cen MT" panose="020B0602020104020603"/>
                <a:ea typeface="+mn-ea"/>
                <a:cs typeface="+mn-cs"/>
              </a:rPr>
              <a:t>Same case as Exclusive Section, simulates real e-commerce websites.</a:t>
            </a:r>
            <a:endParaRPr kumimoji="0" lang="en-PH" sz="1600" b="0" i="0" u="none" strike="noStrike" kern="1200" cap="none" spc="0" normalizeH="0" baseline="0" noProof="0" dirty="0">
              <a:ln>
                <a:noFill/>
              </a:ln>
              <a:solidFill>
                <a:prstClr val="white"/>
              </a:solidFill>
              <a:effectLst/>
              <a:uLnTx/>
              <a:uFillTx/>
              <a:latin typeface="Tw Cen MT" panose="020B0602020104020603"/>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PH" sz="16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pic>
        <p:nvPicPr>
          <p:cNvPr id="7" name="Content Placeholder 6" descr="A screenshot of a cell phone&#10;&#10;Description automatically generated">
            <a:extLst>
              <a:ext uri="{FF2B5EF4-FFF2-40B4-BE49-F238E27FC236}">
                <a16:creationId xmlns:a16="http://schemas.microsoft.com/office/drawing/2014/main" id="{DBC21551-332E-4540-B3A0-A20F5DB366D9}"/>
              </a:ext>
            </a:extLst>
          </p:cNvPr>
          <p:cNvPicPr>
            <a:picLocks noGrp="1" noChangeAspect="1"/>
          </p:cNvPicPr>
          <p:nvPr>
            <p:ph idx="1"/>
          </p:nvPr>
        </p:nvPicPr>
        <p:blipFill rotWithShape="1">
          <a:blip r:embed="rId2"/>
          <a:srcRect l="11573" t="3949" r="11745" b="5442"/>
          <a:stretch/>
        </p:blipFill>
        <p:spPr>
          <a:xfrm>
            <a:off x="1345748" y="571501"/>
            <a:ext cx="9500503" cy="3106800"/>
          </a:xfrm>
          <a:effectLst>
            <a:softEdge rad="25400"/>
          </a:effectLst>
        </p:spPr>
      </p:pic>
    </p:spTree>
    <p:extLst>
      <p:ext uri="{BB962C8B-B14F-4D97-AF65-F5344CB8AC3E}">
        <p14:creationId xmlns:p14="http://schemas.microsoft.com/office/powerpoint/2010/main" val="36486266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6DB241C-AC2F-4EAF-B018-443126229AA6}"/>
              </a:ext>
            </a:extLst>
          </p:cNvPr>
          <p:cNvSpPr txBox="1"/>
          <p:nvPr/>
        </p:nvSpPr>
        <p:spPr>
          <a:xfrm>
            <a:off x="3221371" y="4081102"/>
            <a:ext cx="5749253" cy="132343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prstClr val="white"/>
                </a:solidFill>
                <a:latin typeface="Tw Cen MT" panose="020B0602020104020603"/>
              </a:rPr>
              <a:t>Footer</a:t>
            </a:r>
            <a:r>
              <a:rPr lang="en-US" sz="1600" dirty="0">
                <a:solidFill>
                  <a:prstClr val="white"/>
                </a:solidFill>
              </a:rPr>
              <a: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white"/>
                </a:solidFill>
                <a:effectLst/>
                <a:uLnTx/>
                <a:uFillTx/>
                <a:latin typeface="Tw Cen MT" panose="020B0602020104020603"/>
                <a:ea typeface="+mn-ea"/>
                <a:cs typeface="+mn-cs"/>
              </a:rPr>
              <a:t>Applied lessons from Activity 1 here, “Useful links” and “Follow us” columns are clickable (Hint: The links are surprises, I just want to show that I can link them anywhere I want it to)</a:t>
            </a:r>
            <a:endParaRPr kumimoji="0" lang="en-PH" sz="1600" b="0" i="0" u="none" strike="noStrike" kern="1200" cap="none" spc="0" normalizeH="0" baseline="0" noProof="0" dirty="0">
              <a:ln>
                <a:noFill/>
              </a:ln>
              <a:solidFill>
                <a:prstClr val="white"/>
              </a:solidFill>
              <a:effectLst/>
              <a:uLnTx/>
              <a:uFillTx/>
              <a:latin typeface="Tw Cen MT" panose="020B0602020104020603"/>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PH" sz="1600" b="0" i="0" u="none" strike="noStrike" kern="1200" cap="none" spc="0" normalizeH="0" baseline="0" noProof="0" dirty="0">
              <a:ln>
                <a:noFill/>
              </a:ln>
              <a:solidFill>
                <a:prstClr val="white"/>
              </a:solidFill>
              <a:effectLst/>
              <a:uLnTx/>
              <a:uFillTx/>
              <a:latin typeface="Tw Cen MT" panose="020B0602020104020603"/>
              <a:ea typeface="+mn-ea"/>
              <a:cs typeface="+mn-cs"/>
            </a:endParaRPr>
          </a:p>
        </p:txBody>
      </p:sp>
      <p:pic>
        <p:nvPicPr>
          <p:cNvPr id="5" name="Content Placeholder 4" descr="A screen shot of a computer&#10;&#10;Description automatically generated">
            <a:extLst>
              <a:ext uri="{FF2B5EF4-FFF2-40B4-BE49-F238E27FC236}">
                <a16:creationId xmlns:a16="http://schemas.microsoft.com/office/drawing/2014/main" id="{38DA3929-EC97-4FEB-AB2C-3250113ED9E8}"/>
              </a:ext>
            </a:extLst>
          </p:cNvPr>
          <p:cNvPicPr>
            <a:picLocks noGrp="1" noChangeAspect="1"/>
          </p:cNvPicPr>
          <p:nvPr>
            <p:ph idx="1"/>
          </p:nvPr>
        </p:nvPicPr>
        <p:blipFill>
          <a:blip r:embed="rId2"/>
          <a:stretch>
            <a:fillRect/>
          </a:stretch>
        </p:blipFill>
        <p:spPr>
          <a:xfrm>
            <a:off x="1142998" y="573175"/>
            <a:ext cx="9906000" cy="2093738"/>
          </a:xfrm>
          <a:effectLst>
            <a:softEdge rad="25400"/>
          </a:effectLst>
        </p:spPr>
      </p:pic>
    </p:spTree>
    <p:extLst>
      <p:ext uri="{BB962C8B-B14F-4D97-AF65-F5344CB8AC3E}">
        <p14:creationId xmlns:p14="http://schemas.microsoft.com/office/powerpoint/2010/main" val="15912396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213</TotalTime>
  <Words>708</Words>
  <Application>Microsoft Office PowerPoint</Application>
  <PresentationFormat>Widescreen</PresentationFormat>
  <Paragraphs>51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Tw Cen MT</vt:lpstr>
      <vt:lpstr>Wingdings</vt:lpstr>
      <vt:lpstr>Circuit</vt:lpstr>
      <vt:lpstr>Design For Final Project</vt:lpstr>
      <vt:lpstr>Web App Title: Lazapee</vt:lpstr>
      <vt:lpstr>Description:</vt:lpstr>
      <vt:lpstr>Web design (home page)</vt:lpstr>
      <vt:lpstr>PowerPoint Presentation</vt:lpstr>
      <vt:lpstr>PowerPoint Presentation</vt:lpstr>
      <vt:lpstr>PowerPoint Presentation</vt:lpstr>
      <vt:lpstr>PowerPoint Presentation</vt:lpstr>
      <vt:lpstr>PowerPoint Presentation</vt:lpstr>
      <vt:lpstr>PowerPoint Presentation</vt:lpstr>
      <vt:lpstr>User’s manual For Final Project</vt:lpstr>
      <vt:lpstr>User Manual (page 1)</vt:lpstr>
      <vt:lpstr>User Manual (page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Mockup Design For Final Projects</dc:title>
  <dc:creator>Alyssa Nicole L. Jao</dc:creator>
  <cp:lastModifiedBy>Alyssa Nicole L. Jao</cp:lastModifiedBy>
  <cp:revision>19</cp:revision>
  <dcterms:created xsi:type="dcterms:W3CDTF">2020-10-17T14:04:03Z</dcterms:created>
  <dcterms:modified xsi:type="dcterms:W3CDTF">2020-10-28T10:02:06Z</dcterms:modified>
</cp:coreProperties>
</file>

<file path=docProps/thumbnail.jpeg>
</file>